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0"/>
  </p:notesMasterIdLst>
  <p:handoutMasterIdLst>
    <p:handoutMasterId r:id="rId21"/>
  </p:handoutMasterIdLst>
  <p:sldIdLst>
    <p:sldId id="292" r:id="rId5"/>
    <p:sldId id="291" r:id="rId6"/>
    <p:sldId id="262" r:id="rId7"/>
    <p:sldId id="444" r:id="rId8"/>
    <p:sldId id="430" r:id="rId9"/>
    <p:sldId id="436" r:id="rId10"/>
    <p:sldId id="417" r:id="rId11"/>
    <p:sldId id="265" r:id="rId12"/>
    <p:sldId id="418" r:id="rId13"/>
    <p:sldId id="443" r:id="rId14"/>
    <p:sldId id="438" r:id="rId15"/>
    <p:sldId id="431" r:id="rId16"/>
    <p:sldId id="261" r:id="rId17"/>
    <p:sldId id="440" r:id="rId18"/>
    <p:sldId id="293" r:id="rId1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6F"/>
    <a:srgbClr val="00ACB6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21125-3C3F-49A1-824B-F8C6C0375F7D}" v="22" dt="2025-05-11T09:22:18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102" d="100"/>
          <a:sy n="102" d="100"/>
        </p:scale>
        <p:origin x="20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O'Kane" userId="7f45252e05851a14" providerId="LiveId" clId="{30521125-3C3F-49A1-824B-F8C6C0375F7D}"/>
    <pc:docChg chg="undo custSel addSld delSld modSld">
      <pc:chgData name="Mary O'Kane" userId="7f45252e05851a14" providerId="LiveId" clId="{30521125-3C3F-49A1-824B-F8C6C0375F7D}" dt="2025-05-11T09:22:18.504" v="370" actId="27636"/>
      <pc:docMkLst>
        <pc:docMk/>
      </pc:docMkLst>
      <pc:sldChg chg="modSp add mod">
        <pc:chgData name="Mary O'Kane" userId="7f45252e05851a14" providerId="LiveId" clId="{30521125-3C3F-49A1-824B-F8C6C0375F7D}" dt="2025-05-03T09:59:32.352" v="368" actId="1076"/>
        <pc:sldMkLst>
          <pc:docMk/>
          <pc:sldMk cId="166889008" sldId="261"/>
        </pc:sldMkLst>
        <pc:spChg chg="mod">
          <ac:chgData name="Mary O'Kane" userId="7f45252e05851a14" providerId="LiveId" clId="{30521125-3C3F-49A1-824B-F8C6C0375F7D}" dt="2025-05-03T09:56:39.556" v="360" actId="14100"/>
          <ac:spMkLst>
            <pc:docMk/>
            <pc:sldMk cId="166889008" sldId="261"/>
            <ac:spMk id="2" creationId="{479DEFF3-2AE5-5F0A-3DDE-AAE6DA531BEF}"/>
          </ac:spMkLst>
        </pc:spChg>
        <pc:spChg chg="mod">
          <ac:chgData name="Mary O'Kane" userId="7f45252e05851a14" providerId="LiveId" clId="{30521125-3C3F-49A1-824B-F8C6C0375F7D}" dt="2025-05-03T09:59:32.352" v="368" actId="1076"/>
          <ac:spMkLst>
            <pc:docMk/>
            <pc:sldMk cId="166889008" sldId="261"/>
            <ac:spMk id="3" creationId="{D1FD66BC-06A1-0116-D8D6-2E2EC287A44F}"/>
          </ac:spMkLst>
        </pc:spChg>
      </pc:sldChg>
      <pc:sldChg chg="modSp add mod">
        <pc:chgData name="Mary O'Kane" userId="7f45252e05851a14" providerId="LiveId" clId="{30521125-3C3F-49A1-824B-F8C6C0375F7D}" dt="2025-05-03T09:44:49.111" v="269" actId="207"/>
        <pc:sldMkLst>
          <pc:docMk/>
          <pc:sldMk cId="972443678" sldId="262"/>
        </pc:sldMkLst>
        <pc:spChg chg="mod">
          <ac:chgData name="Mary O'Kane" userId="7f45252e05851a14" providerId="LiveId" clId="{30521125-3C3F-49A1-824B-F8C6C0375F7D}" dt="2025-05-03T09:44:49.111" v="269" actId="207"/>
          <ac:spMkLst>
            <pc:docMk/>
            <pc:sldMk cId="972443678" sldId="262"/>
            <ac:spMk id="2" creationId="{017B83C3-DB2E-17C0-846A-911DCFB12631}"/>
          </ac:spMkLst>
        </pc:spChg>
        <pc:spChg chg="mod">
          <ac:chgData name="Mary O'Kane" userId="7f45252e05851a14" providerId="LiveId" clId="{30521125-3C3F-49A1-824B-F8C6C0375F7D}" dt="2025-05-03T09:41:06.139" v="257" actId="27636"/>
          <ac:spMkLst>
            <pc:docMk/>
            <pc:sldMk cId="972443678" sldId="262"/>
            <ac:spMk id="3" creationId="{65BB2F11-2AEE-33A7-DE6C-DE289938A0B1}"/>
          </ac:spMkLst>
        </pc:spChg>
        <pc:spChg chg="mod">
          <ac:chgData name="Mary O'Kane" userId="7f45252e05851a14" providerId="LiveId" clId="{30521125-3C3F-49A1-824B-F8C6C0375F7D}" dt="2025-05-03T09:37:54.937" v="230" actId="27636"/>
          <ac:spMkLst>
            <pc:docMk/>
            <pc:sldMk cId="972443678" sldId="262"/>
            <ac:spMk id="4" creationId="{C6CCD41B-31B7-3398-3A65-121711575405}"/>
          </ac:spMkLst>
        </pc:spChg>
        <pc:spChg chg="mod">
          <ac:chgData name="Mary O'Kane" userId="7f45252e05851a14" providerId="LiveId" clId="{30521125-3C3F-49A1-824B-F8C6C0375F7D}" dt="2025-05-03T09:41:19.933" v="261" actId="20577"/>
          <ac:spMkLst>
            <pc:docMk/>
            <pc:sldMk cId="972443678" sldId="262"/>
            <ac:spMk id="5" creationId="{E43E2EDA-15DD-C2BA-AE8A-703DC8DCC491}"/>
          </ac:spMkLst>
        </pc:spChg>
        <pc:spChg chg="mod">
          <ac:chgData name="Mary O'Kane" userId="7f45252e05851a14" providerId="LiveId" clId="{30521125-3C3F-49A1-824B-F8C6C0375F7D}" dt="2025-05-03T09:41:57.900" v="264" actId="1076"/>
          <ac:spMkLst>
            <pc:docMk/>
            <pc:sldMk cId="972443678" sldId="262"/>
            <ac:spMk id="9" creationId="{EC76B03B-BCFC-0383-4CA1-A5C0426BA704}"/>
          </ac:spMkLst>
        </pc:spChg>
        <pc:picChg chg="mod">
          <ac:chgData name="Mary O'Kane" userId="7f45252e05851a14" providerId="LiveId" clId="{30521125-3C3F-49A1-824B-F8C6C0375F7D}" dt="2025-05-03T09:37:40.137" v="226" actId="1076"/>
          <ac:picMkLst>
            <pc:docMk/>
            <pc:sldMk cId="972443678" sldId="262"/>
            <ac:picMk id="8" creationId="{43624656-5A7E-60BA-446B-F5EE144B1C27}"/>
          </ac:picMkLst>
        </pc:picChg>
      </pc:sldChg>
      <pc:sldChg chg="modSp add mod">
        <pc:chgData name="Mary O'Kane" userId="7f45252e05851a14" providerId="LiveId" clId="{30521125-3C3F-49A1-824B-F8C6C0375F7D}" dt="2025-05-03T09:50:29.115" v="315" actId="207"/>
        <pc:sldMkLst>
          <pc:docMk/>
          <pc:sldMk cId="3432465374" sldId="265"/>
        </pc:sldMkLst>
        <pc:spChg chg="mod">
          <ac:chgData name="Mary O'Kane" userId="7f45252e05851a14" providerId="LiveId" clId="{30521125-3C3F-49A1-824B-F8C6C0375F7D}" dt="2025-05-03T09:50:29.115" v="315" actId="207"/>
          <ac:spMkLst>
            <pc:docMk/>
            <pc:sldMk cId="3432465374" sldId="265"/>
            <ac:spMk id="2" creationId="{1A90FCFB-8A85-4FC8-6D56-EA6933FF92E5}"/>
          </ac:spMkLst>
        </pc:spChg>
      </pc:sldChg>
      <pc:sldChg chg="addSp modSp mod">
        <pc:chgData name="Mary O'Kane" userId="7f45252e05851a14" providerId="LiveId" clId="{30521125-3C3F-49A1-824B-F8C6C0375F7D}" dt="2025-05-03T09:35:49.516" v="204" actId="1076"/>
        <pc:sldMkLst>
          <pc:docMk/>
          <pc:sldMk cId="2212259390" sldId="291"/>
        </pc:sldMkLst>
        <pc:spChg chg="add mod">
          <ac:chgData name="Mary O'Kane" userId="7f45252e05851a14" providerId="LiveId" clId="{30521125-3C3F-49A1-824B-F8C6C0375F7D}" dt="2025-05-03T09:35:49.516" v="204" actId="1076"/>
          <ac:spMkLst>
            <pc:docMk/>
            <pc:sldMk cId="2212259390" sldId="291"/>
            <ac:spMk id="2" creationId="{C882E113-AC47-EAF1-8E84-6C743F95896E}"/>
          </ac:spMkLst>
        </pc:spChg>
      </pc:sldChg>
      <pc:sldChg chg="modSp mod">
        <pc:chgData name="Mary O'Kane" userId="7f45252e05851a14" providerId="LiveId" clId="{30521125-3C3F-49A1-824B-F8C6C0375F7D}" dt="2025-05-03T09:58:45.814" v="367" actId="20577"/>
        <pc:sldMkLst>
          <pc:docMk/>
          <pc:sldMk cId="47115046" sldId="292"/>
        </pc:sldMkLst>
        <pc:spChg chg="mod">
          <ac:chgData name="Mary O'Kane" userId="7f45252e05851a14" providerId="LiveId" clId="{30521125-3C3F-49A1-824B-F8C6C0375F7D}" dt="2025-05-03T09:30:23.505" v="3" actId="255"/>
          <ac:spMkLst>
            <pc:docMk/>
            <pc:sldMk cId="47115046" sldId="292"/>
            <ac:spMk id="3" creationId="{7F1CCB64-8231-435F-87C9-78C908E39380}"/>
          </ac:spMkLst>
        </pc:spChg>
        <pc:spChg chg="mod">
          <ac:chgData name="Mary O'Kane" userId="7f45252e05851a14" providerId="LiveId" clId="{30521125-3C3F-49A1-824B-F8C6C0375F7D}" dt="2025-05-03T09:58:45.814" v="367" actId="20577"/>
          <ac:spMkLst>
            <pc:docMk/>
            <pc:sldMk cId="47115046" sldId="292"/>
            <ac:spMk id="4" creationId="{91A9603A-D223-47EF-B35B-86424F3280CA}"/>
          </ac:spMkLst>
        </pc:spChg>
      </pc:sldChg>
      <pc:sldChg chg="modSp add mod">
        <pc:chgData name="Mary O'Kane" userId="7f45252e05851a14" providerId="LiveId" clId="{30521125-3C3F-49A1-824B-F8C6C0375F7D}" dt="2025-05-03T09:50:02.705" v="312" actId="255"/>
        <pc:sldMkLst>
          <pc:docMk/>
          <pc:sldMk cId="125264359" sldId="417"/>
        </pc:sldMkLst>
        <pc:spChg chg="mod">
          <ac:chgData name="Mary O'Kane" userId="7f45252e05851a14" providerId="LiveId" clId="{30521125-3C3F-49A1-824B-F8C6C0375F7D}" dt="2025-05-03T09:49:15.030" v="311" actId="207"/>
          <ac:spMkLst>
            <pc:docMk/>
            <pc:sldMk cId="125264359" sldId="417"/>
            <ac:spMk id="2" creationId="{196E99B4-D9DD-BA54-3C31-D9117C67C15A}"/>
          </ac:spMkLst>
        </pc:spChg>
        <pc:spChg chg="mod">
          <ac:chgData name="Mary O'Kane" userId="7f45252e05851a14" providerId="LiveId" clId="{30521125-3C3F-49A1-824B-F8C6C0375F7D}" dt="2025-05-03T09:50:02.705" v="312" actId="255"/>
          <ac:spMkLst>
            <pc:docMk/>
            <pc:sldMk cId="125264359" sldId="417"/>
            <ac:spMk id="3" creationId="{4C2CE59F-8B78-C23A-8D88-D12806AA02AC}"/>
          </ac:spMkLst>
        </pc:spChg>
      </pc:sldChg>
      <pc:sldChg chg="modSp add mod">
        <pc:chgData name="Mary O'Kane" userId="7f45252e05851a14" providerId="LiveId" clId="{30521125-3C3F-49A1-824B-F8C6C0375F7D}" dt="2025-05-03T09:52:07.608" v="333" actId="1076"/>
        <pc:sldMkLst>
          <pc:docMk/>
          <pc:sldMk cId="4115250964" sldId="418"/>
        </pc:sldMkLst>
        <pc:spChg chg="mod">
          <ac:chgData name="Mary O'Kane" userId="7f45252e05851a14" providerId="LiveId" clId="{30521125-3C3F-49A1-824B-F8C6C0375F7D}" dt="2025-05-03T09:51:46.584" v="324" actId="1076"/>
          <ac:spMkLst>
            <pc:docMk/>
            <pc:sldMk cId="4115250964" sldId="418"/>
            <ac:spMk id="2" creationId="{419E5ABE-42CF-2173-74AF-EC94E0CE42CC}"/>
          </ac:spMkLst>
        </pc:spChg>
        <pc:spChg chg="mod">
          <ac:chgData name="Mary O'Kane" userId="7f45252e05851a14" providerId="LiveId" clId="{30521125-3C3F-49A1-824B-F8C6C0375F7D}" dt="2025-05-03T09:51:50.103" v="325" actId="1076"/>
          <ac:spMkLst>
            <pc:docMk/>
            <pc:sldMk cId="4115250964" sldId="418"/>
            <ac:spMk id="3" creationId="{66251BC4-0C11-9685-ACF7-22F180EA9CD7}"/>
          </ac:spMkLst>
        </pc:spChg>
        <pc:picChg chg="mod">
          <ac:chgData name="Mary O'Kane" userId="7f45252e05851a14" providerId="LiveId" clId="{30521125-3C3F-49A1-824B-F8C6C0375F7D}" dt="2025-05-03T09:52:07.608" v="333" actId="1076"/>
          <ac:picMkLst>
            <pc:docMk/>
            <pc:sldMk cId="4115250964" sldId="418"/>
            <ac:picMk id="12" creationId="{D3F369D8-80EF-4470-5762-28BBE08690F1}"/>
          </ac:picMkLst>
        </pc:picChg>
      </pc:sldChg>
      <pc:sldChg chg="addSp delSp modSp add mod modClrScheme chgLayout">
        <pc:chgData name="Mary O'Kane" userId="7f45252e05851a14" providerId="LiveId" clId="{30521125-3C3F-49A1-824B-F8C6C0375F7D}" dt="2025-05-03T09:47:51.792" v="304" actId="14100"/>
        <pc:sldMkLst>
          <pc:docMk/>
          <pc:sldMk cId="951089542" sldId="430"/>
        </pc:sldMkLst>
        <pc:spChg chg="mod ord">
          <ac:chgData name="Mary O'Kane" userId="7f45252e05851a14" providerId="LiveId" clId="{30521125-3C3F-49A1-824B-F8C6C0375F7D}" dt="2025-05-03T09:46:25.781" v="286" actId="700"/>
          <ac:spMkLst>
            <pc:docMk/>
            <pc:sldMk cId="951089542" sldId="430"/>
            <ac:spMk id="2" creationId="{5945E35C-6999-2DAD-1380-AF656AAF523F}"/>
          </ac:spMkLst>
        </pc:spChg>
        <pc:spChg chg="add mod">
          <ac:chgData name="Mary O'Kane" userId="7f45252e05851a14" providerId="LiveId" clId="{30521125-3C3F-49A1-824B-F8C6C0375F7D}" dt="2025-05-03T09:47:51.792" v="304" actId="14100"/>
          <ac:spMkLst>
            <pc:docMk/>
            <pc:sldMk cId="951089542" sldId="430"/>
            <ac:spMk id="7" creationId="{84E58CD3-9C51-F03D-ACEC-EB8F750A2618}"/>
          </ac:spMkLst>
        </pc:spChg>
        <pc:picChg chg="mod ord">
          <ac:chgData name="Mary O'Kane" userId="7f45252e05851a14" providerId="LiveId" clId="{30521125-3C3F-49A1-824B-F8C6C0375F7D}" dt="2025-05-03T09:47:42.251" v="302" actId="1076"/>
          <ac:picMkLst>
            <pc:docMk/>
            <pc:sldMk cId="951089542" sldId="430"/>
            <ac:picMk id="5" creationId="{22578422-45BA-56B4-7EDC-D9E361E2FE2F}"/>
          </ac:picMkLst>
        </pc:picChg>
      </pc:sldChg>
      <pc:sldChg chg="modSp add mod">
        <pc:chgData name="Mary O'Kane" userId="7f45252e05851a14" providerId="LiveId" clId="{30521125-3C3F-49A1-824B-F8C6C0375F7D}" dt="2025-05-11T09:22:18.504" v="370" actId="27636"/>
        <pc:sldMkLst>
          <pc:docMk/>
          <pc:sldMk cId="2437191103" sldId="431"/>
        </pc:sldMkLst>
        <pc:spChg chg="mod">
          <ac:chgData name="Mary O'Kane" userId="7f45252e05851a14" providerId="LiveId" clId="{30521125-3C3F-49A1-824B-F8C6C0375F7D}" dt="2025-05-11T09:22:18.504" v="370" actId="27636"/>
          <ac:spMkLst>
            <pc:docMk/>
            <pc:sldMk cId="2437191103" sldId="431"/>
            <ac:spMk id="3" creationId="{1B0F7D0B-C137-7F82-746A-CCB97F044260}"/>
          </ac:spMkLst>
        </pc:spChg>
      </pc:sldChg>
      <pc:sldChg chg="add del">
        <pc:chgData name="Mary O'Kane" userId="7f45252e05851a14" providerId="LiveId" clId="{30521125-3C3F-49A1-824B-F8C6C0375F7D}" dt="2025-05-03T09:42:29.556" v="265" actId="47"/>
        <pc:sldMkLst>
          <pc:docMk/>
          <pc:sldMk cId="83202404" sldId="435"/>
        </pc:sldMkLst>
      </pc:sldChg>
      <pc:sldChg chg="modSp add mod setBg">
        <pc:chgData name="Mary O'Kane" userId="7f45252e05851a14" providerId="LiveId" clId="{30521125-3C3F-49A1-824B-F8C6C0375F7D}" dt="2025-05-03T09:48:53.101" v="310" actId="207"/>
        <pc:sldMkLst>
          <pc:docMk/>
          <pc:sldMk cId="3627656506" sldId="436"/>
        </pc:sldMkLst>
        <pc:spChg chg="mod">
          <ac:chgData name="Mary O'Kane" userId="7f45252e05851a14" providerId="LiveId" clId="{30521125-3C3F-49A1-824B-F8C6C0375F7D}" dt="2025-05-03T09:48:53.101" v="310" actId="207"/>
          <ac:spMkLst>
            <pc:docMk/>
            <pc:sldMk cId="3627656506" sldId="436"/>
            <ac:spMk id="11" creationId="{294C683D-AE33-5D66-3EDF-7F79D9286EDC}"/>
          </ac:spMkLst>
        </pc:spChg>
      </pc:sldChg>
      <pc:sldChg chg="modSp add mod">
        <pc:chgData name="Mary O'Kane" userId="7f45252e05851a14" providerId="LiveId" clId="{30521125-3C3F-49A1-824B-F8C6C0375F7D}" dt="2025-05-03T09:54:17.207" v="348" actId="207"/>
        <pc:sldMkLst>
          <pc:docMk/>
          <pc:sldMk cId="1090785535" sldId="438"/>
        </pc:sldMkLst>
        <pc:spChg chg="mod">
          <ac:chgData name="Mary O'Kane" userId="7f45252e05851a14" providerId="LiveId" clId="{30521125-3C3F-49A1-824B-F8C6C0375F7D}" dt="2025-05-03T09:54:17.207" v="348" actId="207"/>
          <ac:spMkLst>
            <pc:docMk/>
            <pc:sldMk cId="1090785535" sldId="438"/>
            <ac:spMk id="2" creationId="{EFE6CEA0-74FB-3C3E-FF73-74445AACCACB}"/>
          </ac:spMkLst>
        </pc:spChg>
      </pc:sldChg>
      <pc:sldChg chg="add setBg">
        <pc:chgData name="Mary O'Kane" userId="7f45252e05851a14" providerId="LiveId" clId="{30521125-3C3F-49A1-824B-F8C6C0375F7D}" dt="2025-05-03T09:34:52.563" v="162"/>
        <pc:sldMkLst>
          <pc:docMk/>
          <pc:sldMk cId="1469146841" sldId="440"/>
        </pc:sldMkLst>
      </pc:sldChg>
      <pc:sldChg chg="add del">
        <pc:chgData name="Mary O'Kane" userId="7f45252e05851a14" providerId="LiveId" clId="{30521125-3C3F-49A1-824B-F8C6C0375F7D}" dt="2025-05-03T09:35:52.336" v="205" actId="47"/>
        <pc:sldMkLst>
          <pc:docMk/>
          <pc:sldMk cId="1410041073" sldId="441"/>
        </pc:sldMkLst>
      </pc:sldChg>
      <pc:sldChg chg="add del">
        <pc:chgData name="Mary O'Kane" userId="7f45252e05851a14" providerId="LiveId" clId="{30521125-3C3F-49A1-824B-F8C6C0375F7D}" dt="2025-05-03T09:50:14.647" v="313" actId="47"/>
        <pc:sldMkLst>
          <pc:docMk/>
          <pc:sldMk cId="222317632" sldId="442"/>
        </pc:sldMkLst>
      </pc:sldChg>
      <pc:sldChg chg="modSp add mod">
        <pc:chgData name="Mary O'Kane" userId="7f45252e05851a14" providerId="LiveId" clId="{30521125-3C3F-49A1-824B-F8C6C0375F7D}" dt="2025-05-03T09:54:01.593" v="347" actId="20577"/>
        <pc:sldMkLst>
          <pc:docMk/>
          <pc:sldMk cId="2070758621" sldId="443"/>
        </pc:sldMkLst>
        <pc:spChg chg="mod">
          <ac:chgData name="Mary O'Kane" userId="7f45252e05851a14" providerId="LiveId" clId="{30521125-3C3F-49A1-824B-F8C6C0375F7D}" dt="2025-05-03T09:52:19.719" v="335" actId="207"/>
          <ac:spMkLst>
            <pc:docMk/>
            <pc:sldMk cId="2070758621" sldId="443"/>
            <ac:spMk id="2" creationId="{846FEABD-52ED-66C5-9D81-26C739A53D1A}"/>
          </ac:spMkLst>
        </pc:spChg>
        <pc:spChg chg="mod">
          <ac:chgData name="Mary O'Kane" userId="7f45252e05851a14" providerId="LiveId" clId="{30521125-3C3F-49A1-824B-F8C6C0375F7D}" dt="2025-05-03T09:54:01.593" v="347" actId="20577"/>
          <ac:spMkLst>
            <pc:docMk/>
            <pc:sldMk cId="2070758621" sldId="443"/>
            <ac:spMk id="11" creationId="{056C5F90-34C6-C7F4-93EF-3CC6F0720542}"/>
          </ac:spMkLst>
        </pc:spChg>
        <pc:spChg chg="mod">
          <ac:chgData name="Mary O'Kane" userId="7f45252e05851a14" providerId="LiveId" clId="{30521125-3C3F-49A1-824B-F8C6C0375F7D}" dt="2025-05-03T09:53:23.246" v="341" actId="12"/>
          <ac:spMkLst>
            <pc:docMk/>
            <pc:sldMk cId="2070758621" sldId="443"/>
            <ac:spMk id="14" creationId="{DFC84C5C-CED4-B565-7DCB-6416D1404977}"/>
          </ac:spMkLst>
        </pc:spChg>
      </pc:sldChg>
      <pc:sldChg chg="add">
        <pc:chgData name="Mary O'Kane" userId="7f45252e05851a14" providerId="LiveId" clId="{30521125-3C3F-49A1-824B-F8C6C0375F7D}" dt="2025-05-03T09:43:38.175" v="266"/>
        <pc:sldMkLst>
          <pc:docMk/>
          <pc:sldMk cId="1970596624" sldId="44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11/05/2025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11/05/2025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11/05/2025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Malnutrition and Sarcopenia: Definition, Prevention and Management</a:t>
            </a:r>
            <a:endParaRPr lang="it-IT" sz="48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9778" y="4508500"/>
            <a:ext cx="5929460" cy="127965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sz="2800" b="1" dirty="0">
                <a:solidFill>
                  <a:srgbClr val="00ACB6"/>
                </a:solidFill>
              </a:rPr>
              <a:t>Mary O’Kane </a:t>
            </a:r>
            <a:r>
              <a:rPr lang="it-IT" sz="2800" b="1" cap="none" dirty="0">
                <a:solidFill>
                  <a:srgbClr val="00ACB6"/>
                </a:solidFill>
              </a:rPr>
              <a:t>MSc</a:t>
            </a:r>
            <a:r>
              <a:rPr lang="it-IT" sz="2800" b="1" dirty="0">
                <a:solidFill>
                  <a:srgbClr val="00ACB6"/>
                </a:solidFill>
              </a:rPr>
              <a:t>, FBDA</a:t>
            </a:r>
          </a:p>
          <a:p>
            <a:pPr algn="ctr"/>
            <a:r>
              <a:rPr lang="it-IT" sz="2800" b="1" dirty="0">
                <a:solidFill>
                  <a:srgbClr val="00ACB6"/>
                </a:solidFill>
              </a:rPr>
              <a:t>Honorary Consultant Dietitian Leeds Teaching Hospitals NHS Trust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ACC9B-B3DC-1774-4F53-E7E9C70EB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EABD-52ED-66C5-9D81-26C739A5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Effect of exercise training after metabolic bariatric surgery </a:t>
            </a:r>
            <a:r>
              <a:rPr lang="en-GB" sz="1800" dirty="0" err="1">
                <a:solidFill>
                  <a:schemeClr val="tx2"/>
                </a:solidFill>
              </a:rPr>
              <a:t>Bellicha</a:t>
            </a:r>
            <a:r>
              <a:rPr lang="en-GB" sz="1800" dirty="0">
                <a:solidFill>
                  <a:schemeClr val="tx2"/>
                </a:solidFill>
              </a:rPr>
              <a:t> et al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D3B76-CD95-1D37-81DB-392D2DA82682}"/>
              </a:ext>
            </a:extLst>
          </p:cNvPr>
          <p:cNvSpPr txBox="1"/>
          <p:nvPr/>
        </p:nvSpPr>
        <p:spPr>
          <a:xfrm>
            <a:off x="926019" y="6123543"/>
            <a:ext cx="97541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Addressing sarcopenic obesity in the WHO European Region: challenges and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9D0C2-3A78-4857-52A8-48C744AC2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90" y="1721017"/>
            <a:ext cx="1799451" cy="149285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FD3FCE-17F1-C24B-F608-F55CC4121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745" y="3532525"/>
            <a:ext cx="2439543" cy="1628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6C5F90-34C6-C7F4-93EF-3CC6F0720542}"/>
              </a:ext>
            </a:extLst>
          </p:cNvPr>
          <p:cNvSpPr txBox="1"/>
          <p:nvPr/>
        </p:nvSpPr>
        <p:spPr>
          <a:xfrm>
            <a:off x="3351497" y="3129975"/>
            <a:ext cx="83882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Aerobic training - feasible from 3 months after MBS, may be beneficial for further improving cardiorespiratory fitness</a:t>
            </a:r>
          </a:p>
          <a:p>
            <a:endParaRPr lang="en-US" dirty="0"/>
          </a:p>
          <a:p>
            <a:r>
              <a:rPr lang="en-US" dirty="0"/>
              <a:t>Aerobic and resistance training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Lower decrease in bone mineral density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Most promising to improve both cardiorespiratory and muscular fitness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84C5C-CED4-B565-7DCB-6416D1404977}"/>
              </a:ext>
            </a:extLst>
          </p:cNvPr>
          <p:cNvSpPr txBox="1"/>
          <p:nvPr/>
        </p:nvSpPr>
        <p:spPr>
          <a:xfrm>
            <a:off x="3351497" y="2005781"/>
            <a:ext cx="7188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Resistance training programs MBS surgery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Rapid gains in muscle strength after a 3-months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Reduce lean mass loss with longer interventions (e.g., &gt;9 months)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C0B3C-FBBE-08AE-940C-2F5DB8F1343A}"/>
              </a:ext>
            </a:extLst>
          </p:cNvPr>
          <p:cNvSpPr txBox="1"/>
          <p:nvPr/>
        </p:nvSpPr>
        <p:spPr>
          <a:xfrm>
            <a:off x="837159" y="553641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least 150-300 mins of moderate-vigorous intensity aerobic physical activity per week and </a:t>
            </a:r>
          </a:p>
          <a:p>
            <a:r>
              <a:rPr lang="en-US" dirty="0"/>
              <a:t>muscle-strengthening exercises on two or more days per week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3DD3EB-E555-26D2-A515-B1E3BDD1F904}"/>
              </a:ext>
            </a:extLst>
          </p:cNvPr>
          <p:cNvSpPr txBox="1"/>
          <p:nvPr/>
        </p:nvSpPr>
        <p:spPr>
          <a:xfrm>
            <a:off x="837159" y="3244203"/>
            <a:ext cx="12362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ECPO Image Bank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070758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6CEA0-74FB-3C3E-FF73-74445AACC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Physical activity post MBS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Recommendations vs reality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4ED820-DE9B-F216-3A3F-543B814DE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239" y="1843919"/>
            <a:ext cx="5657761" cy="1302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6ACFB1-BA18-6D57-D3D4-21414095F0CE}"/>
              </a:ext>
            </a:extLst>
          </p:cNvPr>
          <p:cNvSpPr txBox="1"/>
          <p:nvPr/>
        </p:nvSpPr>
        <p:spPr>
          <a:xfrm>
            <a:off x="534495" y="3206857"/>
            <a:ext cx="110237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Some positive improvements with small decreases in sedentary behaviour and small increases in physical activity;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however,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Most patients continue to have low levels of activity and be highly sedentary through the first 3 years following surgery</a:t>
            </a:r>
          </a:p>
        </p:txBody>
      </p:sp>
    </p:spTree>
    <p:extLst>
      <p:ext uri="{BB962C8B-B14F-4D97-AF65-F5344CB8AC3E}">
        <p14:creationId xmlns:p14="http://schemas.microsoft.com/office/powerpoint/2010/main" val="1090785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D96E-30AA-ED15-FC3B-5BE770BD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activity– address the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F7D0B-C137-7F82-746A-CCB97F044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Identify and discuss barriers: lack of time, motivation, work, other commitments, stigma, body image, cost, clothing</a:t>
            </a:r>
          </a:p>
          <a:p>
            <a:r>
              <a:rPr lang="en-GB" dirty="0"/>
              <a:t>Provide tailored advice to at-risk individuals, emphasizing resistance-based exercise to improve lean body mass, strength and function</a:t>
            </a:r>
          </a:p>
          <a:p>
            <a:r>
              <a:rPr lang="en-GB" dirty="0"/>
              <a:t>Facilitate referrals to community-based physical activity programmes and offer reimbursement for exercise interventions where applicable</a:t>
            </a:r>
          </a:p>
          <a:p>
            <a:r>
              <a:rPr lang="en-GB" dirty="0"/>
              <a:t>Focus on optimizing fat mass loss while preserving muscle mass and function</a:t>
            </a:r>
          </a:p>
          <a:p>
            <a:r>
              <a:rPr lang="en-GB" dirty="0"/>
              <a:t>Consider online programmes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DDCA3-545E-4115-FCFA-A8242E6B0387}"/>
              </a:ext>
            </a:extLst>
          </p:cNvPr>
          <p:cNvSpPr txBox="1"/>
          <p:nvPr/>
        </p:nvSpPr>
        <p:spPr>
          <a:xfrm>
            <a:off x="1166025" y="6067675"/>
            <a:ext cx="9260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Addressing sarcopenic obesity in the WHO European Region: challenges and solutions</a:t>
            </a:r>
          </a:p>
        </p:txBody>
      </p:sp>
    </p:spTree>
    <p:extLst>
      <p:ext uri="{BB962C8B-B14F-4D97-AF65-F5344CB8AC3E}">
        <p14:creationId xmlns:p14="http://schemas.microsoft.com/office/powerpoint/2010/main" val="2437191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DEFF3-2AE5-5F0A-3DDE-AAE6DA5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4"/>
            <a:ext cx="10734675" cy="923072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chemeClr val="tx2"/>
                </a:solidFill>
              </a:rPr>
              <a:t>Management of malnutrition and sarcopenia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D66BC-06A1-0116-D8D6-2E2EC287A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124" y="1209676"/>
            <a:ext cx="10734675" cy="5022843"/>
          </a:xfrm>
        </p:spPr>
        <p:txBody>
          <a:bodyPr>
            <a:noAutofit/>
          </a:bodyPr>
          <a:lstStyle/>
          <a:p>
            <a:r>
              <a:rPr lang="en-GB" sz="2600" dirty="0"/>
              <a:t>Comprehensive multiprofessional assessment </a:t>
            </a:r>
          </a:p>
          <a:p>
            <a:r>
              <a:rPr lang="en-GB" sz="2600" dirty="0"/>
              <a:t>Comprehensive dietetic and nutritional assessment and support</a:t>
            </a:r>
          </a:p>
          <a:p>
            <a:pPr lvl="1"/>
            <a:r>
              <a:rPr lang="en-GB" sz="2000" dirty="0"/>
              <a:t>Individualised dietetic advice</a:t>
            </a:r>
          </a:p>
          <a:p>
            <a:pPr lvl="1"/>
            <a:r>
              <a:rPr lang="en-GB" sz="2000" dirty="0"/>
              <a:t>Address micronutrient deficiencies</a:t>
            </a:r>
          </a:p>
          <a:p>
            <a:pPr lvl="1"/>
            <a:r>
              <a:rPr lang="en-GB" sz="2000" dirty="0"/>
              <a:t>Weight maintenance or weight loss – appropriate energy intake</a:t>
            </a:r>
          </a:p>
          <a:p>
            <a:pPr lvl="1"/>
            <a:r>
              <a:rPr lang="en-GB" sz="2000" dirty="0"/>
              <a:t>Balanced diet - protein intake of 1.2–1.5 g/kg/IBW per day or those with severe malnutrition may need 2 g/kg/IBW per day</a:t>
            </a:r>
          </a:p>
          <a:p>
            <a:pPr lvl="1"/>
            <a:r>
              <a:rPr lang="en-GB" sz="2000" dirty="0"/>
              <a:t>Access to community-based cookery classes</a:t>
            </a:r>
          </a:p>
          <a:p>
            <a:r>
              <a:rPr lang="en-GB" sz="2600" dirty="0"/>
              <a:t>Physical activity</a:t>
            </a:r>
          </a:p>
          <a:p>
            <a:pPr lvl="1"/>
            <a:r>
              <a:rPr lang="en-GB" sz="2000" dirty="0"/>
              <a:t>Reduce sedentary behaviour</a:t>
            </a:r>
          </a:p>
          <a:p>
            <a:pPr lvl="1"/>
            <a:r>
              <a:rPr lang="en-GB" sz="2000" dirty="0"/>
              <a:t>Increase physical activity – resistance and aerobic activity</a:t>
            </a:r>
          </a:p>
          <a:p>
            <a:pPr lvl="1"/>
            <a:r>
              <a:rPr lang="en-GB" sz="2000" dirty="0"/>
              <a:t>Access to group exercise classes</a:t>
            </a:r>
          </a:p>
        </p:txBody>
      </p:sp>
    </p:spTree>
    <p:extLst>
      <p:ext uri="{BB962C8B-B14F-4D97-AF65-F5344CB8AC3E}">
        <p14:creationId xmlns:p14="http://schemas.microsoft.com/office/powerpoint/2010/main" val="166889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riding a bicycle&#10;&#10;AI-generated content may be incorrect.">
            <a:extLst>
              <a:ext uri="{FF2B5EF4-FFF2-40B4-BE49-F238E27FC236}">
                <a16:creationId xmlns:a16="http://schemas.microsoft.com/office/drawing/2014/main" id="{993F42B0-49AC-4CF9-6B75-E73D7C6228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40" r="38192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7" name="Picture 6" descr="A group of people in a kitchen&#10;&#10;AI-generated content may be incorrect.">
            <a:extLst>
              <a:ext uri="{FF2B5EF4-FFF2-40B4-BE49-F238E27FC236}">
                <a16:creationId xmlns:a16="http://schemas.microsoft.com/office/drawing/2014/main" id="{AF73B7D5-4D25-733C-82E7-F6768781B2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53" r="7133" b="-1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6" name="Picture 5" descr="A person and person preparing food&#10;&#10;AI-generated content may be incorrect.">
            <a:extLst>
              <a:ext uri="{FF2B5EF4-FFF2-40B4-BE49-F238E27FC236}">
                <a16:creationId xmlns:a16="http://schemas.microsoft.com/office/drawing/2014/main" id="{5DD8D4DF-273A-EDA6-3C3A-E8EA546A66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425" r="2297" b="-4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3" name="Picture 2" descr="A person sitting on a mat with a yellow band&#10;&#10;AI-generated content may be incorrect.">
            <a:extLst>
              <a:ext uri="{FF2B5EF4-FFF2-40B4-BE49-F238E27FC236}">
                <a16:creationId xmlns:a16="http://schemas.microsoft.com/office/drawing/2014/main" id="{68588DCE-EFD7-E7CD-E003-3B5D11D76A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279" r="4281" b="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4" name="Picture 3" descr="A person lifting weights in front of a mirror&#10;&#10;AI-generated content may be incorrect.">
            <a:extLst>
              <a:ext uri="{FF2B5EF4-FFF2-40B4-BE49-F238E27FC236}">
                <a16:creationId xmlns:a16="http://schemas.microsoft.com/office/drawing/2014/main" id="{EF4F6155-4BF9-EC84-AAB3-19219BA481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108" r="11116" b="-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B3C44B-1574-B1A4-BB21-160F4AAF7547}"/>
              </a:ext>
            </a:extLst>
          </p:cNvPr>
          <p:cNvSpPr txBox="1"/>
          <p:nvPr/>
        </p:nvSpPr>
        <p:spPr>
          <a:xfrm>
            <a:off x="6177690" y="6273478"/>
            <a:ext cx="197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ECPO Image Bank</a:t>
            </a:r>
          </a:p>
        </p:txBody>
      </p:sp>
    </p:spTree>
    <p:extLst>
      <p:ext uri="{BB962C8B-B14F-4D97-AF65-F5344CB8AC3E}">
        <p14:creationId xmlns:p14="http://schemas.microsoft.com/office/powerpoint/2010/main" val="1469146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82E113-AC47-EAF1-8E84-6C743F95896E}"/>
              </a:ext>
            </a:extLst>
          </p:cNvPr>
          <p:cNvSpPr txBox="1"/>
          <p:nvPr/>
        </p:nvSpPr>
        <p:spPr>
          <a:xfrm>
            <a:off x="2335707" y="1875933"/>
            <a:ext cx="7520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I have no conflicts of interest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83C3-DB2E-17C0-846A-911DCFB1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0423"/>
            <a:ext cx="10058400" cy="1004869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Definitions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B2F11-2AEE-33A7-DE6C-DE289938A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085291"/>
            <a:ext cx="4639736" cy="1004869"/>
          </a:xfrm>
        </p:spPr>
        <p:txBody>
          <a:bodyPr>
            <a:normAutofit fontScale="40000" lnSpcReduction="20000"/>
          </a:bodyPr>
          <a:lstStyle/>
          <a:p>
            <a:r>
              <a:rPr lang="en-GB" sz="7400" cap="none" dirty="0"/>
              <a:t>Malnutrition </a:t>
            </a:r>
          </a:p>
          <a:p>
            <a:r>
              <a:rPr lang="en-GB" sz="4200" dirty="0"/>
              <a:t>(</a:t>
            </a:r>
            <a:r>
              <a:rPr lang="en-GB" sz="4200" cap="none" dirty="0"/>
              <a:t>World Health Organisation</a:t>
            </a:r>
            <a:r>
              <a:rPr lang="en-GB" sz="4200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CD41B-31B7-3398-3A65-121711575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622" y="2125606"/>
            <a:ext cx="4639736" cy="3982963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“deficiencies, excesses or imbalances in a person’s intake of energy and/or nutrients”</a:t>
            </a:r>
          </a:p>
          <a:p>
            <a:r>
              <a:rPr lang="en-GB" sz="2400" dirty="0"/>
              <a:t>‘undernutrition’ includes micronutrient deficiencies or insufficiencies</a:t>
            </a:r>
          </a:p>
          <a:p>
            <a:r>
              <a:rPr lang="en-GB" sz="2400" dirty="0"/>
              <a:t>‘overweight, obesity and diet-related noncommunicable diseases’(such as heart disease, stroke, diabetes, and cancer).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3E2EDA-15DD-C2BA-AE8A-703DC8DCC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7075" y="1085291"/>
            <a:ext cx="4639736" cy="1139434"/>
          </a:xfrm>
        </p:spPr>
        <p:txBody>
          <a:bodyPr>
            <a:normAutofit fontScale="40000" lnSpcReduction="20000"/>
          </a:bodyPr>
          <a:lstStyle/>
          <a:p>
            <a:r>
              <a:rPr lang="en-GB" sz="7400" cap="none" dirty="0"/>
              <a:t>Sarcopenia </a:t>
            </a:r>
          </a:p>
          <a:p>
            <a:r>
              <a:rPr lang="en-GB" sz="4300" dirty="0"/>
              <a:t>(</a:t>
            </a:r>
            <a:r>
              <a:rPr lang="en-GB" sz="4300" cap="none" dirty="0"/>
              <a:t>European Consensus Cruz-Jentoft et al 2019</a:t>
            </a:r>
            <a:r>
              <a:rPr lang="en-GB" sz="4300" dirty="0"/>
              <a:t>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624656-5A7E-60BA-446B-F5EE144B1C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74698" y="2125606"/>
            <a:ext cx="5304490" cy="197697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76B03B-BCFC-0383-4CA1-A5C0426BA704}"/>
              </a:ext>
            </a:extLst>
          </p:cNvPr>
          <p:cNvSpPr txBox="1"/>
          <p:nvPr/>
        </p:nvSpPr>
        <p:spPr>
          <a:xfrm>
            <a:off x="6307075" y="4231240"/>
            <a:ext cx="540483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Sarcopenic obesity</a:t>
            </a:r>
          </a:p>
          <a:p>
            <a:r>
              <a:rPr lang="en-GB" sz="2600" dirty="0">
                <a:solidFill>
                  <a:prstClr val="black"/>
                </a:solidFill>
                <a:latin typeface="Aptos" panose="02110004020202020204"/>
              </a:rPr>
              <a:t>Co-existence of obesity and sarcopenia ESPEN &amp; EASO </a:t>
            </a:r>
            <a:r>
              <a:rPr lang="en-GB" dirty="0">
                <a:solidFill>
                  <a:prstClr val="black"/>
                </a:solidFill>
                <a:latin typeface="Aptos" panose="02110004020202020204"/>
              </a:rPr>
              <a:t>Donini et al 2022</a:t>
            </a:r>
          </a:p>
          <a:p>
            <a:endParaRPr lang="en-GB" sz="2400" b="1" dirty="0">
              <a:solidFill>
                <a:prstClr val="black"/>
              </a:solidFill>
              <a:latin typeface="Aptos" panose="02110004020202020204"/>
            </a:endParaRPr>
          </a:p>
          <a:p>
            <a:endParaRPr lang="en-GB" sz="2400" b="1" dirty="0">
              <a:solidFill>
                <a:prstClr val="black"/>
              </a:solidFill>
              <a:latin typeface="Aptos" panose="0211000402020202020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244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25DFE-10D3-8C92-48D2-EBE759843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BCE2090-29BF-1EB8-53CE-BF21C0D29C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7366" y="637503"/>
          <a:ext cx="10687215" cy="4763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7215">
                  <a:extLst>
                    <a:ext uri="{9D8B030D-6E8A-4147-A177-3AD203B41FA5}">
                      <a16:colId xmlns:a16="http://schemas.microsoft.com/office/drawing/2014/main" val="189424338"/>
                    </a:ext>
                  </a:extLst>
                </a:gridCol>
              </a:tblGrid>
              <a:tr h="641223">
                <a:tc>
                  <a:txBody>
                    <a:bodyPr/>
                    <a:lstStyle/>
                    <a:p>
                      <a:r>
                        <a:rPr lang="en-GB" dirty="0"/>
                        <a:t>Risk factors for Malnutrition, Sarcopenia and Sarcopenic Obesity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106488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r>
                        <a:rPr lang="en-GB"/>
                        <a:t>Acute disease and Long-term Health Conditions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409747"/>
                  </a:ext>
                </a:extLst>
              </a:tr>
              <a:tr h="916032">
                <a:tc>
                  <a:txBody>
                    <a:bodyPr/>
                    <a:lstStyle/>
                    <a:p>
                      <a:r>
                        <a:rPr lang="en-GB"/>
                        <a:t>Inadequate intake of energy or protein, which may be due to anorexia, malabsorption, limited access to healthy foods or limited ability to eat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043538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r>
                        <a:rPr lang="en-GB"/>
                        <a:t>Sedentary lifestyle/  low physical activity lifestyle or disease related immobility or disability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659428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r>
                        <a:rPr lang="en-GB"/>
                        <a:t>Social Isolation and Poverty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702523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r>
                        <a:rPr lang="en-GB"/>
                        <a:t>Aging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184848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r>
                        <a:rPr lang="en-GB" dirty="0"/>
                        <a:t>Weight loss treatments and weight cycling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1368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97208AB-2D76-F350-F335-F0695DB18264}"/>
              </a:ext>
            </a:extLst>
          </p:cNvPr>
          <p:cNvSpPr txBox="1"/>
          <p:nvPr/>
        </p:nvSpPr>
        <p:spPr>
          <a:xfrm>
            <a:off x="902593" y="5574166"/>
            <a:ext cx="10153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/>
              <a:t>Impact on Quality of Life </a:t>
            </a:r>
            <a:r>
              <a:rPr lang="en-GB"/>
              <a:t>: Higher comorbidity risks; Poorer outcomes for several clinical conditions; </a:t>
            </a:r>
          </a:p>
          <a:p>
            <a:r>
              <a:rPr lang="en-GB"/>
              <a:t>Impact on independence, impaired mobility, Frailty, fractures, cognitive decline, loss of autonomy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596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5E35C-6999-2DAD-1380-AF656AAF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59982" cy="1028869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chemeClr val="tx2"/>
                </a:solidFill>
              </a:rPr>
              <a:t>Prevention –early detection and intervention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578422-45BA-56B4-7EDC-D9E361E2F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099" y="1839803"/>
            <a:ext cx="6406647" cy="36502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E7967-6C4E-87FC-7785-2CD467A29DA3}"/>
              </a:ext>
            </a:extLst>
          </p:cNvPr>
          <p:cNvSpPr txBox="1"/>
          <p:nvPr/>
        </p:nvSpPr>
        <p:spPr>
          <a:xfrm>
            <a:off x="553792" y="6014434"/>
            <a:ext cx="422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Donini er al </a:t>
            </a:r>
            <a:r>
              <a:rPr lang="en-GB" dirty="0" err="1"/>
              <a:t>Obes</a:t>
            </a:r>
            <a:r>
              <a:rPr lang="en-GB" dirty="0"/>
              <a:t> Facts 2022;15;321-335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58CD3-9C51-F03D-ACEC-EB8F750A2618}"/>
              </a:ext>
            </a:extLst>
          </p:cNvPr>
          <p:cNvSpPr txBox="1"/>
          <p:nvPr/>
        </p:nvSpPr>
        <p:spPr>
          <a:xfrm>
            <a:off x="6810375" y="1876425"/>
            <a:ext cx="474688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Consider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Amount and rate of weight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Nutritional intake –quality and quantity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Physical function –ability to climb stairs, walk, chair to stand, hand grip strength, walking – improvement or deterioration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Ability to perform daily activities – cook, carry shopping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Social circumstances and support</a:t>
            </a:r>
          </a:p>
        </p:txBody>
      </p:sp>
    </p:spTree>
    <p:extLst>
      <p:ext uri="{BB962C8B-B14F-4D97-AF65-F5344CB8AC3E}">
        <p14:creationId xmlns:p14="http://schemas.microsoft.com/office/powerpoint/2010/main" val="951089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54EBC-ABA4-D929-5A45-16E66F39A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AA8BE09-307E-E0F4-FA08-D8E9C2AC6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413" y="251617"/>
            <a:ext cx="5779911" cy="1174718"/>
          </a:xfrm>
        </p:spPr>
        <p:txBody>
          <a:bodyPr anchor="b">
            <a:noAutofit/>
          </a:bodyPr>
          <a:lstStyle/>
          <a:p>
            <a:r>
              <a:rPr lang="en-GB" sz="4000" dirty="0"/>
              <a:t>Prevention post Metabolic Bariatric Surgery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and person riding bicycles&#10;&#10;AI-generated content may be incorrect.">
            <a:extLst>
              <a:ext uri="{FF2B5EF4-FFF2-40B4-BE49-F238E27FC236}">
                <a16:creationId xmlns:a16="http://schemas.microsoft.com/office/drawing/2014/main" id="{C0D3208B-3BC6-5035-F623-A44FCF5860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977"/>
          <a:stretch/>
        </p:blipFill>
        <p:spPr>
          <a:xfrm>
            <a:off x="279143" y="3613893"/>
            <a:ext cx="5221625" cy="3010397"/>
          </a:xfrm>
          <a:prstGeom prst="rect">
            <a:avLst/>
          </a:prstGeom>
        </p:spPr>
      </p:pic>
      <p:pic>
        <p:nvPicPr>
          <p:cNvPr id="13" name="Picture 12" descr="A group of women in a kitchen&#10;&#10;AI-generated content may be incorrect.">
            <a:extLst>
              <a:ext uri="{FF2B5EF4-FFF2-40B4-BE49-F238E27FC236}">
                <a16:creationId xmlns:a16="http://schemas.microsoft.com/office/drawing/2014/main" id="{703A1CA9-472B-C82D-39EC-23F996AC19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977"/>
          <a:stretch/>
        </p:blipFill>
        <p:spPr>
          <a:xfrm>
            <a:off x="182552" y="233710"/>
            <a:ext cx="5221625" cy="3010397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94C683D-AE33-5D66-3EDF-7F79D9286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947" y="1522830"/>
            <a:ext cx="5853800" cy="3710427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accent1">
                    <a:alpha val="80000"/>
                  </a:schemeClr>
                </a:solidFill>
              </a:rPr>
              <a:t>Nutrition</a:t>
            </a:r>
          </a:p>
          <a:p>
            <a:r>
              <a:rPr lang="en-GB" sz="2000" dirty="0">
                <a:solidFill>
                  <a:schemeClr val="tx1">
                    <a:alpha val="80000"/>
                  </a:schemeClr>
                </a:solidFill>
              </a:rPr>
              <a:t>Balanced diet including good protein intake</a:t>
            </a:r>
          </a:p>
          <a:p>
            <a:r>
              <a:rPr lang="en-GB" sz="2000" dirty="0">
                <a:solidFill>
                  <a:schemeClr val="tx1">
                    <a:alpha val="80000"/>
                  </a:schemeClr>
                </a:solidFill>
              </a:rPr>
              <a:t>Nutritional assessment and monitoring</a:t>
            </a:r>
          </a:p>
          <a:p>
            <a:r>
              <a:rPr lang="en-GB" sz="2000" dirty="0">
                <a:solidFill>
                  <a:schemeClr val="tx1">
                    <a:alpha val="80000"/>
                  </a:schemeClr>
                </a:solidFill>
              </a:rPr>
              <a:t>Vitamin and mineral supplements</a:t>
            </a:r>
          </a:p>
          <a:p>
            <a:r>
              <a:rPr lang="en-GB" sz="2000" dirty="0">
                <a:solidFill>
                  <a:schemeClr val="tx1">
                    <a:alpha val="80000"/>
                  </a:schemeClr>
                </a:solidFill>
              </a:rPr>
              <a:t>Energy intake important too!</a:t>
            </a:r>
          </a:p>
          <a:p>
            <a:endParaRPr lang="en-GB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chemeClr val="accent1">
                    <a:alpha val="80000"/>
                  </a:schemeClr>
                </a:solidFill>
              </a:rPr>
              <a:t>Physical activity</a:t>
            </a:r>
          </a:p>
          <a:p>
            <a:r>
              <a:rPr lang="en-GB" sz="2000" dirty="0">
                <a:solidFill>
                  <a:schemeClr val="tx1">
                    <a:alpha val="80000"/>
                  </a:schemeClr>
                </a:solidFill>
              </a:rPr>
              <a:t>Reduce sedentary behaviour</a:t>
            </a:r>
          </a:p>
          <a:p>
            <a:r>
              <a:rPr lang="en-GB" sz="2000" dirty="0">
                <a:solidFill>
                  <a:schemeClr val="tx1">
                    <a:alpha val="80000"/>
                  </a:schemeClr>
                </a:solidFill>
              </a:rPr>
              <a:t>Resistance training combined with aerobic training</a:t>
            </a:r>
          </a:p>
          <a:p>
            <a:pPr lvl="1"/>
            <a:endParaRPr lang="en-GB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GB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GB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GB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606899E-3EAA-E43C-4674-C3BA423F73FA}"/>
              </a:ext>
            </a:extLst>
          </p:cNvPr>
          <p:cNvSpPr txBox="1"/>
          <p:nvPr/>
        </p:nvSpPr>
        <p:spPr>
          <a:xfrm>
            <a:off x="279143" y="6257453"/>
            <a:ext cx="5221625" cy="30103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300">
                <a:solidFill>
                  <a:srgbClr val="FFFFFF"/>
                </a:solidFill>
              </a:rPr>
              <a:t>ECPO image bank</a:t>
            </a:r>
          </a:p>
        </p:txBody>
      </p:sp>
    </p:spTree>
    <p:extLst>
      <p:ext uri="{BB962C8B-B14F-4D97-AF65-F5344CB8AC3E}">
        <p14:creationId xmlns:p14="http://schemas.microsoft.com/office/powerpoint/2010/main" val="362765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17648-2F57-B5E6-49C1-8D8307884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99B4-D9DD-BA54-3C31-D9117C67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Protein and prevention post MBS Recommendations vs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CE59F-8B78-C23A-8D88-D12806AA0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1756798"/>
            <a:ext cx="11550595" cy="4351338"/>
          </a:xfrm>
        </p:spPr>
        <p:txBody>
          <a:bodyPr>
            <a:normAutofit/>
          </a:bodyPr>
          <a:lstStyle/>
          <a:p>
            <a:r>
              <a:rPr lang="en-GB" sz="2800" dirty="0"/>
              <a:t>A minimal protein intake of 60 g/day and up to 1.5 g/kg ideal body weight (IBW) per day should be adequate; higher amounts of protein intake (up to 2.1 g/kg IBW per day) need to be assessed on an individualised basis </a:t>
            </a:r>
            <a:r>
              <a:rPr lang="en-GB" sz="1800" dirty="0" err="1"/>
              <a:t>Mechanick</a:t>
            </a:r>
            <a:r>
              <a:rPr lang="en-GB" sz="1800" dirty="0"/>
              <a:t> et al 2020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B3CA21-B15B-F403-A352-B26EBE3D2D5F}"/>
              </a:ext>
            </a:extLst>
          </p:cNvPr>
          <p:cNvGraphicFramePr>
            <a:graphicFrameLocks noGrp="1"/>
          </p:cNvGraphicFramePr>
          <p:nvPr/>
        </p:nvGraphicFramePr>
        <p:xfrm>
          <a:off x="384313" y="4526195"/>
          <a:ext cx="81279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44977189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020136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6268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624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Dietary protein g/day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782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Adherence to modular protein supplement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63.8%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6177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C98918C-33FB-3940-8F2A-E5EA97EABCAE}"/>
              </a:ext>
            </a:extLst>
          </p:cNvPr>
          <p:cNvSpPr txBox="1"/>
          <p:nvPr/>
        </p:nvSpPr>
        <p:spPr>
          <a:xfrm>
            <a:off x="8746436" y="4557574"/>
            <a:ext cx="3188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“only four patients (8.5%) met the minimal recommended protein intake at both 1 and 3 months.”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DA9A3-3A47-D640-C148-AB0EAFBF4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523" y="3476393"/>
            <a:ext cx="6696628" cy="1049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628C8-C347-0D4D-E66B-0303948954AD}"/>
              </a:ext>
            </a:extLst>
          </p:cNvPr>
          <p:cNvSpPr txBox="1"/>
          <p:nvPr/>
        </p:nvSpPr>
        <p:spPr>
          <a:xfrm>
            <a:off x="8162804" y="3693517"/>
            <a:ext cx="2177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Nutrients 2021, 13, 771.</a:t>
            </a:r>
          </a:p>
        </p:txBody>
      </p:sp>
    </p:spTree>
    <p:extLst>
      <p:ext uri="{BB962C8B-B14F-4D97-AF65-F5344CB8AC3E}">
        <p14:creationId xmlns:p14="http://schemas.microsoft.com/office/powerpoint/2010/main" val="125264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FCFB-8A85-4FC8-6D56-EA6933FF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6241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Metabolic bariatric surgery (MBS)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A19EC7D-13A1-BDFE-5685-60D4569BD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05954"/>
            <a:ext cx="3855947" cy="474896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293848-A4ED-6BB5-07F9-10FCB7492461}"/>
              </a:ext>
            </a:extLst>
          </p:cNvPr>
          <p:cNvSpPr txBox="1"/>
          <p:nvPr/>
        </p:nvSpPr>
        <p:spPr>
          <a:xfrm>
            <a:off x="2660602" y="1791131"/>
            <a:ext cx="2033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Sarwer</a:t>
            </a:r>
            <a:r>
              <a:rPr lang="en-GB" dirty="0"/>
              <a:t> et al. 2008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BAFF3-BA77-E11A-94FA-582D82C37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341" y="1274666"/>
            <a:ext cx="6218459" cy="1402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2DB5B-9AFC-0CEE-DB8E-B2806C79C544}"/>
              </a:ext>
            </a:extLst>
          </p:cNvPr>
          <p:cNvSpPr txBox="1"/>
          <p:nvPr/>
        </p:nvSpPr>
        <p:spPr>
          <a:xfrm>
            <a:off x="5224007" y="2600229"/>
            <a:ext cx="6195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Energy density and relative macronutrient content (including </a:t>
            </a:r>
          </a:p>
          <a:p>
            <a:r>
              <a:rPr lang="en-GB" dirty="0"/>
              <a:t>protein content remained the same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5F978-EEE7-4FF8-E692-69A8653FD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007" y="3429000"/>
            <a:ext cx="6219983" cy="1311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663D5D-FA19-99D9-96CF-EC86203BCE1F}"/>
              </a:ext>
            </a:extLst>
          </p:cNvPr>
          <p:cNvSpPr txBox="1"/>
          <p:nvPr/>
        </p:nvSpPr>
        <p:spPr>
          <a:xfrm>
            <a:off x="5197233" y="4983169"/>
            <a:ext cx="6094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“no overall changes in relative intake of high-fat, low-fat, sweet, and savoury foods; macronutrient intake; or energy density of the meal”</a:t>
            </a:r>
          </a:p>
        </p:txBody>
      </p:sp>
    </p:spTree>
    <p:extLst>
      <p:ext uri="{BB962C8B-B14F-4D97-AF65-F5344CB8AC3E}">
        <p14:creationId xmlns:p14="http://schemas.microsoft.com/office/powerpoint/2010/main" val="3432465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E5ABE-42CF-2173-74AF-EC94E0CE4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49" y="239124"/>
            <a:ext cx="9629775" cy="935641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51BC4-0C11-9685-ACF7-22F180EA9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675" y="1174765"/>
            <a:ext cx="7658100" cy="4351338"/>
          </a:xfrm>
          <a:effectLst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/>
              <a:t>Individualised, timely and holistic dietetic support </a:t>
            </a:r>
          </a:p>
          <a:p>
            <a:pPr marL="0" indent="0">
              <a:buNone/>
            </a:pPr>
            <a:r>
              <a:rPr lang="en-GB" sz="2800" dirty="0"/>
              <a:t>Consider cooking skills, income, access to affordable foods</a:t>
            </a:r>
          </a:p>
          <a:p>
            <a:pPr marL="0" indent="0">
              <a:buNone/>
            </a:pPr>
            <a:r>
              <a:rPr lang="en-GB" sz="2800" dirty="0"/>
              <a:t>Practical targeted advice </a:t>
            </a:r>
          </a:p>
          <a:p>
            <a:r>
              <a:rPr lang="en-GB" sz="2800" dirty="0"/>
              <a:t>Textures, satiety </a:t>
            </a:r>
          </a:p>
          <a:p>
            <a:r>
              <a:rPr lang="en-GB" sz="2800" dirty="0"/>
              <a:t>Food fortification </a:t>
            </a:r>
          </a:p>
          <a:p>
            <a:r>
              <a:rPr lang="en-GB" sz="2800" dirty="0"/>
              <a:t>High-quality protein intake and even distribution of daily protein intake across meals </a:t>
            </a:r>
          </a:p>
          <a:p>
            <a:r>
              <a:rPr lang="en-GB" sz="2800" dirty="0"/>
              <a:t>Adequate energy intake as part of a balanced diet</a:t>
            </a:r>
          </a:p>
        </p:txBody>
      </p:sp>
      <p:pic>
        <p:nvPicPr>
          <p:cNvPr id="12" name="Picture 11" descr="Eggs in bowl, milk in jar and cheese on plain surface">
            <a:extLst>
              <a:ext uri="{FF2B5EF4-FFF2-40B4-BE49-F238E27FC236}">
                <a16:creationId xmlns:a16="http://schemas.microsoft.com/office/drawing/2014/main" id="{D3F369D8-80EF-4470-5762-28BBE0869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347" y="1586516"/>
            <a:ext cx="2057400" cy="3086100"/>
          </a:xfrm>
          <a:prstGeom prst="rect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152509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90</TotalTime>
  <Words>852</Words>
  <Application>Microsoft Office PowerPoint</Application>
  <PresentationFormat>Widescreen</PresentationFormat>
  <Paragraphs>109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Wingdings</vt:lpstr>
      <vt:lpstr>RetrospectVTI</vt:lpstr>
      <vt:lpstr>Malnutrition and Sarcopenia: Definition, Prevention and Management</vt:lpstr>
      <vt:lpstr>PowerPoint Presentation</vt:lpstr>
      <vt:lpstr>Definitions</vt:lpstr>
      <vt:lpstr>PowerPoint Presentation</vt:lpstr>
      <vt:lpstr>Prevention –early detection and intervention</vt:lpstr>
      <vt:lpstr>Prevention post Metabolic Bariatric Surgery</vt:lpstr>
      <vt:lpstr>Protein and prevention post MBS Recommendations vs reality</vt:lpstr>
      <vt:lpstr>Metabolic bariatric surgery (MBS)</vt:lpstr>
      <vt:lpstr>Prevention</vt:lpstr>
      <vt:lpstr>Effect of exercise training after metabolic bariatric surgery Bellicha et al 2021</vt:lpstr>
      <vt:lpstr>Physical activity post MBS Recommendations vs reality</vt:lpstr>
      <vt:lpstr>Physical activity– address the barriers</vt:lpstr>
      <vt:lpstr>Management of malnutrition and sarcopenia</vt:lpstr>
      <vt:lpstr>PowerPoint Presentation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Mary O'Kane</cp:lastModifiedBy>
  <cp:revision>12</cp:revision>
  <dcterms:created xsi:type="dcterms:W3CDTF">2022-02-27T17:36:31Z</dcterms:created>
  <dcterms:modified xsi:type="dcterms:W3CDTF">2025-05-11T09:22:29Z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